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74" d="100"/>
          <a:sy n="74" d="100"/>
        </p:scale>
        <p:origin x="49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10/3/2017</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10/3/2017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10/3/2017</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10/3/2017</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tmp"/></Relationships>
</file>

<file path=ppt/slides/_rels/slide1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790238" y="185078"/>
            <a:ext cx="10488707" cy="5834721"/>
          </a:xfrm>
          <a:prstGeom prst="rect">
            <a:avLst/>
          </a:prstGeom>
          <a:ln>
            <a:noFill/>
          </a:ln>
          <a:effectLst>
            <a:outerShdw blurRad="190500" algn="tl" rotWithShape="0">
              <a:srgbClr val="000000">
                <a:alpha val="70000"/>
              </a:srgbClr>
            </a:outerShdw>
            <a:softEdge rad="635000"/>
          </a:effectLst>
        </p:spPr>
      </p:pic>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7700336" y="1334831"/>
            <a:ext cx="2153968" cy="9552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Rectángulo 5"/>
          <p:cNvSpPr/>
          <p:nvPr/>
        </p:nvSpPr>
        <p:spPr>
          <a:xfrm>
            <a:off x="3512650" y="864154"/>
            <a:ext cx="4383463" cy="461665"/>
          </a:xfrm>
          <a:prstGeom prst="rect">
            <a:avLst/>
          </a:prstGeom>
        </p:spPr>
        <p:txBody>
          <a:bodyPr wrap="square">
            <a:spAutoFit/>
          </a:bodyPr>
          <a:lstStyle/>
          <a:p>
            <a:pPr algn="ctr"/>
            <a:r>
              <a:rPr lang="es-PE" sz="2400" b="1" u="sng" dirty="0">
                <a:solidFill>
                  <a:srgbClr val="0D0D0D"/>
                </a:solidFill>
                <a:effectLst>
                  <a:reflection blurRad="6350" stA="53000" endA="300" endPos="35500" dir="5400000" sy="-90000" algn="bl"/>
                </a:effectLst>
                <a:latin typeface="Calibri" panose="020F0502020204030204" pitchFamily="34" charset="0"/>
                <a:ea typeface="Calibri" panose="020F0502020204030204" pitchFamily="34" charset="0"/>
                <a:cs typeface="Aharoni"/>
              </a:rPr>
              <a:t>“SISTEMA DE CONDOMINIO”</a:t>
            </a:r>
            <a:endParaRPr lang="es-PE" sz="2400" dirty="0"/>
          </a:p>
        </p:txBody>
      </p:sp>
      <p:sp>
        <p:nvSpPr>
          <p:cNvPr id="7" name="Rectángulo 6"/>
          <p:cNvSpPr/>
          <p:nvPr/>
        </p:nvSpPr>
        <p:spPr>
          <a:xfrm>
            <a:off x="3558613" y="1850406"/>
            <a:ext cx="6880787" cy="3975576"/>
          </a:xfrm>
          <a:prstGeom prst="rect">
            <a:avLst/>
          </a:prstGeom>
        </p:spPr>
        <p:txBody>
          <a:bodyPr wrap="square">
            <a:spAutoFit/>
          </a:bodyPr>
          <a:lstStyle/>
          <a:p>
            <a:pPr>
              <a:lnSpc>
                <a:spcPct val="107000"/>
              </a:lnSpc>
              <a:spcAft>
                <a:spcPts val="800"/>
              </a:spcAft>
            </a:pPr>
            <a:r>
              <a:rPr lang="es-PE" b="1" dirty="0">
                <a:solidFill>
                  <a:srgbClr val="0D0D0D"/>
                </a:solidFill>
                <a:effectLst>
                  <a:reflection blurRad="6350" stA="53000" endA="300" endPos="35500" dir="5400000" sy="-90000" algn="bl"/>
                </a:effectLst>
                <a:latin typeface="Calibri" panose="020F0502020204030204" pitchFamily="34" charset="0"/>
                <a:ea typeface="Calibri" panose="020F0502020204030204" pitchFamily="34" charset="0"/>
                <a:cs typeface="Aharoni"/>
              </a:rPr>
              <a:t>       CURSO:  Taller de Programación Web</a:t>
            </a:r>
            <a:endParaRPr lang="es-PE"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b="1" dirty="0">
                <a:solidFill>
                  <a:srgbClr val="0D0D0D"/>
                </a:solidFill>
                <a:effectLst>
                  <a:reflection blurRad="6350" stA="53000" endA="300" endPos="35500" dir="5400000" sy="-90000" algn="bl"/>
                </a:effectLst>
                <a:latin typeface="Calibri" panose="020F0502020204030204" pitchFamily="34" charset="0"/>
                <a:ea typeface="Calibri" panose="020F0502020204030204" pitchFamily="34" charset="0"/>
                <a:cs typeface="Aharoni"/>
              </a:rPr>
              <a:t>        CICLO: 6</a:t>
            </a:r>
            <a:endParaRPr lang="es-PE"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b="1" dirty="0">
                <a:solidFill>
                  <a:srgbClr val="0D0D0D"/>
                </a:solidFill>
                <a:effectLst>
                  <a:reflection blurRad="6350" stA="53000" endA="300" endPos="35500" dir="5400000" sy="-90000" algn="bl"/>
                </a:effectLst>
                <a:latin typeface="Calibri" panose="020F0502020204030204" pitchFamily="34" charset="0"/>
                <a:ea typeface="Calibri" panose="020F0502020204030204" pitchFamily="34" charset="0"/>
                <a:cs typeface="Aharoni"/>
              </a:rPr>
              <a:t>        PROFESOR (A): Gustavo Coronel</a:t>
            </a:r>
          </a:p>
          <a:p>
            <a:pPr>
              <a:lnSpc>
                <a:spcPct val="107000"/>
              </a:lnSpc>
              <a:spcAft>
                <a:spcPts val="800"/>
              </a:spcAft>
            </a:pPr>
            <a:endParaRPr lang="es-PE"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a:solidFill>
                  <a:srgbClr val="0D0D0D"/>
                </a:solidFill>
                <a:effectLst>
                  <a:reflection blurRad="6350" stA="53000" endA="300" endPos="35500" dir="5400000" sy="-90000" algn="bl"/>
                </a:effectLst>
                <a:latin typeface="Calibri" panose="020F0502020204030204" pitchFamily="34" charset="0"/>
                <a:ea typeface="Calibri" panose="020F0502020204030204" pitchFamily="34" charset="0"/>
                <a:cs typeface="Aharoni"/>
              </a:rPr>
              <a:t>         </a:t>
            </a:r>
            <a:r>
              <a:rPr lang="es-PE" b="1" dirty="0">
                <a:solidFill>
                  <a:srgbClr val="0D0D0D"/>
                </a:solidFill>
                <a:effectLst>
                  <a:reflection blurRad="6350" stA="53000" endA="300" endPos="35500" dir="5400000" sy="-90000" algn="bl"/>
                </a:effectLst>
                <a:latin typeface="Calibri" panose="020F0502020204030204" pitchFamily="34" charset="0"/>
                <a:ea typeface="Calibri" panose="020F0502020204030204" pitchFamily="34" charset="0"/>
                <a:cs typeface="Aharoni"/>
              </a:rPr>
              <a:t>INTEGRANTES</a:t>
            </a:r>
            <a:endParaRPr lang="es-PE" sz="1200" b="1"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es-PE" dirty="0">
                <a:solidFill>
                  <a:srgbClr val="0D0D0D"/>
                </a:solidFill>
                <a:effectLst>
                  <a:reflection blurRad="6350" stA="53000" endA="300" endPos="35500" dir="5400000" sy="-90000" algn="bl"/>
                </a:effectLst>
                <a:latin typeface="Calibri" panose="020F0502020204030204" pitchFamily="34" charset="0"/>
                <a:ea typeface="Calibri" panose="020F0502020204030204" pitchFamily="34" charset="0"/>
                <a:cs typeface="Aharoni"/>
              </a:rPr>
              <a:t>BRUNO ALEXANDER GALVAN GARCIA</a:t>
            </a:r>
            <a:endParaRPr lang="es-PE"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s-PE" dirty="0">
                <a:solidFill>
                  <a:srgbClr val="0D0D0D"/>
                </a:solidFill>
                <a:effectLst>
                  <a:reflection blurRad="6350" stA="53000" endA="300" endPos="35500" dir="5400000" sy="-90000" algn="bl"/>
                </a:effectLst>
                <a:latin typeface="Calibri" panose="020F0502020204030204" pitchFamily="34" charset="0"/>
                <a:ea typeface="Calibri" panose="020F0502020204030204" pitchFamily="34" charset="0"/>
                <a:cs typeface="Aharoni"/>
              </a:rPr>
              <a:t>JEYSON SHAPIAMA MOJINO</a:t>
            </a:r>
          </a:p>
          <a:p>
            <a:pPr marL="342900" lvl="0" indent="-342900">
              <a:lnSpc>
                <a:spcPct val="107000"/>
              </a:lnSpc>
              <a:spcAft>
                <a:spcPts val="0"/>
              </a:spcAft>
              <a:buFont typeface="Wingdings" panose="05000000000000000000" pitchFamily="2" charset="2"/>
              <a:buChar char=""/>
            </a:pPr>
            <a:r>
              <a:rPr lang="es-PE" dirty="0">
                <a:solidFill>
                  <a:srgbClr val="0D0D0D"/>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CARLOS CASTILLO FASANANDO</a:t>
            </a:r>
            <a:endParaRPr lang="es-PE"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s-PE" dirty="0">
                <a:solidFill>
                  <a:srgbClr val="0D0D0D"/>
                </a:solidFill>
                <a:effectLst>
                  <a:reflection blurRad="6350" stA="53000" endA="300" endPos="35500" dir="5400000" sy="-90000" algn="bl"/>
                </a:effectLst>
                <a:latin typeface="Calibri" panose="020F0502020204030204" pitchFamily="34" charset="0"/>
                <a:ea typeface="Calibri" panose="020F0502020204030204" pitchFamily="34" charset="0"/>
                <a:cs typeface="Times New Roman" panose="02020603050405020304" pitchFamily="18" charset="0"/>
              </a:rPr>
              <a:t>OBED GONZALES</a:t>
            </a:r>
            <a:endParaRPr lang="es-PE"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endParaRPr lang="es-PE"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dirty="0">
                <a:solidFill>
                  <a:srgbClr val="0D0D0D"/>
                </a:solidFill>
                <a:effectLst>
                  <a:reflection blurRad="6350" stA="53000" endA="300" endPos="35500" dir="5400000" sy="-90000" algn="bl"/>
                </a:effectLst>
                <a:latin typeface="Calibri" panose="020F0502020204030204" pitchFamily="34" charset="0"/>
                <a:ea typeface="Calibri" panose="020F0502020204030204" pitchFamily="34" charset="0"/>
                <a:cs typeface="Aharoni"/>
              </a:rPr>
              <a:t> </a:t>
            </a:r>
          </a:p>
        </p:txBody>
      </p:sp>
      <p:pic>
        <p:nvPicPr>
          <p:cNvPr id="2" name="Imagen 1" descr="Recorte de pantall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021" y="2437699"/>
            <a:ext cx="2381582" cy="1362265"/>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3469" y="2965537"/>
            <a:ext cx="3085714" cy="3895714"/>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22501"/>
            <a:ext cx="3810000" cy="5238750"/>
          </a:xfrm>
          <a:prstGeom prst="rect">
            <a:avLst/>
          </a:prstGeom>
        </p:spPr>
      </p:pic>
    </p:spTree>
    <p:extLst>
      <p:ext uri="{BB962C8B-B14F-4D97-AF65-F5344CB8AC3E}">
        <p14:creationId xmlns:p14="http://schemas.microsoft.com/office/powerpoint/2010/main" val="766275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422239" y="1239988"/>
            <a:ext cx="1461234" cy="369332"/>
          </a:xfrm>
          <a:prstGeom prst="rect">
            <a:avLst/>
          </a:prstGeom>
          <a:noFill/>
        </p:spPr>
        <p:txBody>
          <a:bodyPr wrap="none" rtlCol="0">
            <a:spAutoFit/>
          </a:bodyPr>
          <a:lstStyle/>
          <a:p>
            <a:r>
              <a:rPr lang="es-ES" dirty="0"/>
              <a:t>FRONT END</a:t>
            </a:r>
          </a:p>
        </p:txBody>
      </p:sp>
      <p:sp>
        <p:nvSpPr>
          <p:cNvPr id="6" name="CuadroTexto 5"/>
          <p:cNvSpPr txBox="1"/>
          <p:nvPr/>
        </p:nvSpPr>
        <p:spPr>
          <a:xfrm>
            <a:off x="1155700" y="2133600"/>
            <a:ext cx="3162300" cy="3139321"/>
          </a:xfrm>
          <a:prstGeom prst="rect">
            <a:avLst/>
          </a:prstGeom>
          <a:noFill/>
        </p:spPr>
        <p:txBody>
          <a:bodyPr wrap="square" rtlCol="0">
            <a:spAutoFit/>
          </a:bodyPr>
          <a:lstStyle/>
          <a:p>
            <a:r>
              <a:rPr lang="es-ES" b="1" dirty="0">
                <a:effectLst>
                  <a:outerShdw blurRad="38100" dist="38100" dir="2700000" algn="tl">
                    <a:srgbClr val="000000">
                      <a:alpha val="43137"/>
                    </a:srgbClr>
                  </a:outerShdw>
                </a:effectLst>
              </a:rPr>
              <a:t>GESTION DE INMUBLES</a:t>
            </a:r>
          </a:p>
          <a:p>
            <a:endParaRPr lang="es-ES" b="1" dirty="0">
              <a:effectLst>
                <a:outerShdw blurRad="38100" dist="38100" dir="2700000" algn="tl">
                  <a:srgbClr val="000000">
                    <a:alpha val="43137"/>
                  </a:srgbClr>
                </a:outerShdw>
              </a:effectLst>
            </a:endParaRPr>
          </a:p>
          <a:p>
            <a:r>
              <a:rPr lang="es-ES" b="1" dirty="0">
                <a:effectLst>
                  <a:outerShdw blurRad="38100" dist="38100" dir="2700000" algn="tl">
                    <a:srgbClr val="000000">
                      <a:alpha val="43137"/>
                    </a:srgbClr>
                  </a:outerShdw>
                </a:effectLst>
              </a:rPr>
              <a:t>-GESTION DE INMUEBL	E</a:t>
            </a:r>
          </a:p>
          <a:p>
            <a:r>
              <a:rPr lang="es-ES" dirty="0"/>
              <a:t>EL USUARIO REGISTRAR UN INMUBLE PARA CADA PROPIETARIO ESPECIFICANDO EL CODIGO DEL PROPIETARIO ,INMUEBLE Y LA FECHA DE REGISTRO    PARA LUEGO PRESIONAR EN GRABAR </a:t>
            </a:r>
          </a:p>
        </p:txBody>
      </p:sp>
      <p:pic>
        <p:nvPicPr>
          <p:cNvPr id="7" name="Imagen 6"/>
          <p:cNvPicPr/>
          <p:nvPr/>
        </p:nvPicPr>
        <p:blipFill>
          <a:blip r:embed="rId2">
            <a:extLst>
              <a:ext uri="{28A0092B-C50C-407E-A947-70E740481C1C}">
                <a14:useLocalDpi xmlns:a14="http://schemas.microsoft.com/office/drawing/2010/main" val="0"/>
              </a:ext>
            </a:extLst>
          </a:blip>
          <a:stretch>
            <a:fillRect/>
          </a:stretch>
        </p:blipFill>
        <p:spPr>
          <a:xfrm>
            <a:off x="4945380" y="2555557"/>
            <a:ext cx="5400040" cy="2102485"/>
          </a:xfrm>
          <a:prstGeom prst="rect">
            <a:avLst/>
          </a:prstGeom>
        </p:spPr>
      </p:pic>
    </p:spTree>
    <p:extLst>
      <p:ext uri="{BB962C8B-B14F-4D97-AF65-F5344CB8AC3E}">
        <p14:creationId xmlns:p14="http://schemas.microsoft.com/office/powerpoint/2010/main" val="4186992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422239" y="1239988"/>
            <a:ext cx="1461234" cy="369332"/>
          </a:xfrm>
          <a:prstGeom prst="rect">
            <a:avLst/>
          </a:prstGeom>
          <a:noFill/>
        </p:spPr>
        <p:txBody>
          <a:bodyPr wrap="none" rtlCol="0">
            <a:spAutoFit/>
          </a:bodyPr>
          <a:lstStyle/>
          <a:p>
            <a:r>
              <a:rPr lang="es-ES" dirty="0"/>
              <a:t>FRONT END</a:t>
            </a:r>
          </a:p>
        </p:txBody>
      </p:sp>
      <p:sp>
        <p:nvSpPr>
          <p:cNvPr id="6" name="CuadroTexto 5"/>
          <p:cNvSpPr txBox="1"/>
          <p:nvPr/>
        </p:nvSpPr>
        <p:spPr>
          <a:xfrm>
            <a:off x="1155700" y="2133600"/>
            <a:ext cx="3365500" cy="2862322"/>
          </a:xfrm>
          <a:prstGeom prst="rect">
            <a:avLst/>
          </a:prstGeom>
          <a:noFill/>
        </p:spPr>
        <p:txBody>
          <a:bodyPr wrap="square" rtlCol="0">
            <a:spAutoFit/>
          </a:bodyPr>
          <a:lstStyle/>
          <a:p>
            <a:endParaRPr lang="es-ES" b="1" dirty="0">
              <a:effectLst>
                <a:outerShdw blurRad="38100" dist="38100" dir="2700000" algn="tl">
                  <a:srgbClr val="000000">
                    <a:alpha val="43137"/>
                  </a:srgbClr>
                </a:outerShdw>
              </a:effectLst>
            </a:endParaRPr>
          </a:p>
          <a:p>
            <a:r>
              <a:rPr lang="es-ES" b="1" dirty="0">
                <a:effectLst>
                  <a:outerShdw blurRad="38100" dist="38100" dir="2700000" algn="tl">
                    <a:srgbClr val="000000">
                      <a:alpha val="43137"/>
                    </a:srgbClr>
                  </a:outerShdw>
                </a:effectLst>
              </a:rPr>
              <a:t>-ALQUILER DE AUDITORIO</a:t>
            </a:r>
          </a:p>
          <a:p>
            <a:r>
              <a:rPr lang="es-ES" dirty="0"/>
              <a:t>EL USUARIO SELECCIONA UN PROPIETARIO, LA CUOTA DE PAGO, SELECCIONA EL MOTIVO Y LA FECHA DE REGISTRO PARA LUEGO PRESIONA EN GRABAR .EL REGISTRO SE VISUALIZARA EN LA PARTE DE ABAJO </a:t>
            </a:r>
          </a:p>
        </p:txBody>
      </p:sp>
      <p:pic>
        <p:nvPicPr>
          <p:cNvPr id="8" name="Imagen 7"/>
          <p:cNvPicPr/>
          <p:nvPr/>
        </p:nvPicPr>
        <p:blipFill>
          <a:blip r:embed="rId2">
            <a:extLst>
              <a:ext uri="{28A0092B-C50C-407E-A947-70E740481C1C}">
                <a14:useLocalDpi xmlns:a14="http://schemas.microsoft.com/office/drawing/2010/main" val="0"/>
              </a:ext>
            </a:extLst>
          </a:blip>
          <a:stretch>
            <a:fillRect/>
          </a:stretch>
        </p:blipFill>
        <p:spPr>
          <a:xfrm>
            <a:off x="4818380" y="2263457"/>
            <a:ext cx="6573520" cy="3349943"/>
          </a:xfrm>
          <a:prstGeom prst="rect">
            <a:avLst/>
          </a:prstGeom>
        </p:spPr>
      </p:pic>
    </p:spTree>
    <p:extLst>
      <p:ext uri="{BB962C8B-B14F-4D97-AF65-F5344CB8AC3E}">
        <p14:creationId xmlns:p14="http://schemas.microsoft.com/office/powerpoint/2010/main" val="3447064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422239" y="1239988"/>
            <a:ext cx="1461234" cy="369332"/>
          </a:xfrm>
          <a:prstGeom prst="rect">
            <a:avLst/>
          </a:prstGeom>
          <a:noFill/>
        </p:spPr>
        <p:txBody>
          <a:bodyPr wrap="none" rtlCol="0">
            <a:spAutoFit/>
          </a:bodyPr>
          <a:lstStyle/>
          <a:p>
            <a:r>
              <a:rPr lang="es-ES" dirty="0"/>
              <a:t>FRONT END</a:t>
            </a:r>
          </a:p>
        </p:txBody>
      </p:sp>
      <p:sp>
        <p:nvSpPr>
          <p:cNvPr id="6" name="CuadroTexto 5"/>
          <p:cNvSpPr txBox="1"/>
          <p:nvPr/>
        </p:nvSpPr>
        <p:spPr>
          <a:xfrm>
            <a:off x="704215" y="2057400"/>
            <a:ext cx="4953000" cy="3970318"/>
          </a:xfrm>
          <a:prstGeom prst="rect">
            <a:avLst/>
          </a:prstGeom>
          <a:noFill/>
        </p:spPr>
        <p:txBody>
          <a:bodyPr wrap="square" rtlCol="0">
            <a:spAutoFit/>
          </a:bodyPr>
          <a:lstStyle/>
          <a:p>
            <a:r>
              <a:rPr lang="es-ES" b="1" dirty="0">
                <a:effectLst>
                  <a:outerShdw blurRad="38100" dist="38100" dir="2700000" algn="tl">
                    <a:srgbClr val="000000">
                      <a:alpha val="43137"/>
                    </a:srgbClr>
                  </a:outerShdw>
                </a:effectLst>
              </a:rPr>
              <a:t>OBLIGACIONES</a:t>
            </a:r>
          </a:p>
          <a:p>
            <a:r>
              <a:rPr lang="es-ES" b="1" dirty="0">
                <a:effectLst>
                  <a:outerShdw blurRad="38100" dist="38100" dir="2700000" algn="tl">
                    <a:srgbClr val="000000">
                      <a:alpha val="43137"/>
                    </a:srgbClr>
                  </a:outerShdw>
                </a:effectLst>
              </a:rPr>
              <a:t>-GENERAR OBLIGACION DE AGUA </a:t>
            </a:r>
          </a:p>
          <a:p>
            <a:r>
              <a:rPr lang="es-ES" dirty="0"/>
              <a:t>EL USUARIO INGRESA LA CUOTA DE RECIBO, SELECCIÓN EL INMUEBLE E INGRESA A FECHA DE REGISTRO PARA LUEGO PRESIONAR EN GENERAR Y AUTOMATICAMENTE SE REGISTRARA EL PAGO INDIVIDUAL DE CADA PROPIETARIO QUE SE VISUALIZA AL COSTADO DE LA TABLA .TAMBIEN HABRA UN OPCION DE “PAGAR” QUE SE SELECCIONA CUANDO EL PROPIETARIO CANSELA LA CUENTA .LA LISTA DE PAGOS POR PARTE DE LOS PROPIETARIOS REALIZADOS SE VISUALIZARA EN LA SECCION DE PAGOS</a:t>
            </a:r>
          </a:p>
        </p:txBody>
      </p:sp>
      <p:pic>
        <p:nvPicPr>
          <p:cNvPr id="7" name="Imagen 6"/>
          <p:cNvPicPr/>
          <p:nvPr/>
        </p:nvPicPr>
        <p:blipFill>
          <a:blip r:embed="rId2">
            <a:extLst>
              <a:ext uri="{28A0092B-C50C-407E-A947-70E740481C1C}">
                <a14:useLocalDpi xmlns:a14="http://schemas.microsoft.com/office/drawing/2010/main" val="0"/>
              </a:ext>
            </a:extLst>
          </a:blip>
          <a:stretch>
            <a:fillRect/>
          </a:stretch>
        </p:blipFill>
        <p:spPr>
          <a:xfrm>
            <a:off x="5657215" y="2223452"/>
            <a:ext cx="5398770" cy="3071495"/>
          </a:xfrm>
          <a:prstGeom prst="rect">
            <a:avLst/>
          </a:prstGeom>
        </p:spPr>
      </p:pic>
    </p:spTree>
    <p:extLst>
      <p:ext uri="{BB962C8B-B14F-4D97-AF65-F5344CB8AC3E}">
        <p14:creationId xmlns:p14="http://schemas.microsoft.com/office/powerpoint/2010/main" val="4293896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422239" y="1239988"/>
            <a:ext cx="1461234" cy="369332"/>
          </a:xfrm>
          <a:prstGeom prst="rect">
            <a:avLst/>
          </a:prstGeom>
          <a:noFill/>
        </p:spPr>
        <p:txBody>
          <a:bodyPr wrap="none" rtlCol="0">
            <a:spAutoFit/>
          </a:bodyPr>
          <a:lstStyle/>
          <a:p>
            <a:r>
              <a:rPr lang="es-ES" dirty="0"/>
              <a:t>FRONT END</a:t>
            </a:r>
          </a:p>
        </p:txBody>
      </p:sp>
      <p:sp>
        <p:nvSpPr>
          <p:cNvPr id="6" name="CuadroTexto 5"/>
          <p:cNvSpPr txBox="1"/>
          <p:nvPr/>
        </p:nvSpPr>
        <p:spPr>
          <a:xfrm>
            <a:off x="704214" y="2057400"/>
            <a:ext cx="5785485" cy="3693319"/>
          </a:xfrm>
          <a:prstGeom prst="rect">
            <a:avLst/>
          </a:prstGeom>
          <a:noFill/>
        </p:spPr>
        <p:txBody>
          <a:bodyPr wrap="square" rtlCol="0">
            <a:spAutoFit/>
          </a:bodyPr>
          <a:lstStyle/>
          <a:p>
            <a:r>
              <a:rPr lang="es-ES" b="1" dirty="0">
                <a:effectLst>
                  <a:outerShdw blurRad="38100" dist="38100" dir="2700000" algn="tl">
                    <a:srgbClr val="000000">
                      <a:alpha val="43137"/>
                    </a:srgbClr>
                  </a:outerShdw>
                </a:effectLst>
              </a:rPr>
              <a:t>OBLIGACIONES</a:t>
            </a:r>
          </a:p>
          <a:p>
            <a:r>
              <a:rPr lang="es-ES" b="1" dirty="0">
                <a:effectLst>
                  <a:outerShdw blurRad="38100" dist="38100" dir="2700000" algn="tl">
                    <a:srgbClr val="000000">
                      <a:alpha val="43137"/>
                    </a:srgbClr>
                  </a:outerShdw>
                </a:effectLst>
              </a:rPr>
              <a:t>-GENERAR OBLIGACION DE MANTENIMIENTO  </a:t>
            </a:r>
          </a:p>
          <a:p>
            <a:r>
              <a:rPr lang="es-ES" dirty="0"/>
              <a:t>EL USUARIO SELECCIÓNA EL INMUEBLE , INGRESA LA CUOTA DE INMUEBLE E INGRESA A FECHA DE REGISTRO PARA LUEGO PRESIONAR EN GENERAR Y AUTOMATICAMENTE SE REGISTRARA EL PAGO INDIVIDUAL DE CADA PROPIETARIO QUE SE VISUALIZA AL COSTADO DE LA TABLA .TAMBIEN HABRA UN OPCION DE “PAGAR” QUE SE SELECCIONA CUANDO EL PROPIETARIO CANSELA LA CUENTA .LA LISTA DE PAGOS POR PARTE DE LOS PROPIETARIOS REALIZADOS SE VISUALIZARA EN LA SECCION DE PAGOS</a:t>
            </a:r>
          </a:p>
        </p:txBody>
      </p:sp>
      <p:pic>
        <p:nvPicPr>
          <p:cNvPr id="8" name="Imagen 7"/>
          <p:cNvPicPr/>
          <p:nvPr/>
        </p:nvPicPr>
        <p:blipFill>
          <a:blip r:embed="rId2">
            <a:extLst>
              <a:ext uri="{28A0092B-C50C-407E-A947-70E740481C1C}">
                <a14:useLocalDpi xmlns:a14="http://schemas.microsoft.com/office/drawing/2010/main" val="0"/>
              </a:ext>
            </a:extLst>
          </a:blip>
          <a:stretch>
            <a:fillRect/>
          </a:stretch>
        </p:blipFill>
        <p:spPr>
          <a:xfrm>
            <a:off x="6609080" y="2891869"/>
            <a:ext cx="5400040" cy="2024380"/>
          </a:xfrm>
          <a:prstGeom prst="rect">
            <a:avLst/>
          </a:prstGeom>
        </p:spPr>
      </p:pic>
    </p:spTree>
    <p:extLst>
      <p:ext uri="{BB962C8B-B14F-4D97-AF65-F5344CB8AC3E}">
        <p14:creationId xmlns:p14="http://schemas.microsoft.com/office/powerpoint/2010/main" val="3390426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037377" y="1323981"/>
            <a:ext cx="1483098" cy="369332"/>
          </a:xfrm>
          <a:prstGeom prst="rect">
            <a:avLst/>
          </a:prstGeom>
          <a:noFill/>
        </p:spPr>
        <p:txBody>
          <a:bodyPr wrap="none" rtlCol="0">
            <a:spAutoFit/>
          </a:bodyPr>
          <a:lstStyle/>
          <a:p>
            <a:r>
              <a:rPr lang="es-ES" dirty="0"/>
              <a:t>Casos de Uso</a:t>
            </a:r>
          </a:p>
        </p:txBody>
      </p:sp>
      <p:pic>
        <p:nvPicPr>
          <p:cNvPr id="3" name="Imagen 2" descr="Recorte de pantalla">
            <a:extLst>
              <a:ext uri="{FF2B5EF4-FFF2-40B4-BE49-F238E27FC236}">
                <a16:creationId xmlns:a16="http://schemas.microsoft.com/office/drawing/2014/main" id="{DB03B67D-E39E-41EE-A102-1572BC2CBBA7}"/>
              </a:ext>
            </a:extLst>
          </p:cNvPr>
          <p:cNvPicPr>
            <a:picLocks noChangeAspect="1"/>
          </p:cNvPicPr>
          <p:nvPr/>
        </p:nvPicPr>
        <p:blipFill>
          <a:blip r:embed="rId2"/>
          <a:stretch>
            <a:fillRect/>
          </a:stretch>
        </p:blipFill>
        <p:spPr>
          <a:xfrm>
            <a:off x="2483762" y="2015971"/>
            <a:ext cx="7430537" cy="4448796"/>
          </a:xfrm>
          <a:prstGeom prst="rect">
            <a:avLst/>
          </a:prstGeom>
        </p:spPr>
      </p:pic>
    </p:spTree>
    <p:extLst>
      <p:ext uri="{BB962C8B-B14F-4D97-AF65-F5344CB8AC3E}">
        <p14:creationId xmlns:p14="http://schemas.microsoft.com/office/powerpoint/2010/main" val="2518106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3983277" y="1130141"/>
            <a:ext cx="2861681" cy="369332"/>
          </a:xfrm>
          <a:prstGeom prst="rect">
            <a:avLst/>
          </a:prstGeom>
          <a:noFill/>
        </p:spPr>
        <p:txBody>
          <a:bodyPr wrap="none" rtlCol="0">
            <a:spAutoFit/>
          </a:bodyPr>
          <a:lstStyle/>
          <a:p>
            <a:r>
              <a:rPr lang="es-ES" dirty="0"/>
              <a:t>    Modelo  de Base de datos</a:t>
            </a:r>
          </a:p>
        </p:txBody>
      </p:sp>
      <p:pic>
        <p:nvPicPr>
          <p:cNvPr id="9" name="Imagen 8"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973" y="2141243"/>
            <a:ext cx="8490527" cy="44893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911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787239" y="1252688"/>
            <a:ext cx="2522485" cy="369332"/>
          </a:xfrm>
          <a:prstGeom prst="rect">
            <a:avLst/>
          </a:prstGeom>
          <a:noFill/>
        </p:spPr>
        <p:txBody>
          <a:bodyPr wrap="none" rtlCol="0">
            <a:spAutoFit/>
          </a:bodyPr>
          <a:lstStyle/>
          <a:p>
            <a:r>
              <a:rPr lang="es-ES" dirty="0"/>
              <a:t>Primer Enlace de Videos</a:t>
            </a:r>
          </a:p>
        </p:txBody>
      </p:sp>
      <p:sp>
        <p:nvSpPr>
          <p:cNvPr id="3" name="CuadroTexto 2">
            <a:extLst>
              <a:ext uri="{FF2B5EF4-FFF2-40B4-BE49-F238E27FC236}">
                <a16:creationId xmlns:a16="http://schemas.microsoft.com/office/drawing/2014/main" id="{84209FB2-E54F-403F-B363-C1464E577038}"/>
              </a:ext>
            </a:extLst>
          </p:cNvPr>
          <p:cNvSpPr txBox="1"/>
          <p:nvPr/>
        </p:nvSpPr>
        <p:spPr>
          <a:xfrm>
            <a:off x="3669508" y="2273644"/>
            <a:ext cx="4737964" cy="646331"/>
          </a:xfrm>
          <a:prstGeom prst="rect">
            <a:avLst/>
          </a:prstGeom>
          <a:noFill/>
        </p:spPr>
        <p:txBody>
          <a:bodyPr wrap="none" rtlCol="0">
            <a:spAutoFit/>
          </a:bodyPr>
          <a:lstStyle/>
          <a:p>
            <a:pPr algn="ctr"/>
            <a:r>
              <a:rPr lang="es-PE" b="1" dirty="0"/>
              <a:t>Bruno </a:t>
            </a:r>
            <a:r>
              <a:rPr lang="es-PE" b="1" dirty="0" err="1"/>
              <a:t>Galvan</a:t>
            </a:r>
            <a:r>
              <a:rPr lang="es-PE" b="1" dirty="0"/>
              <a:t> </a:t>
            </a:r>
            <a:r>
              <a:rPr lang="es-PE" b="1" dirty="0" err="1"/>
              <a:t>Garcia</a:t>
            </a:r>
            <a:endParaRPr lang="es-PE" b="1" dirty="0"/>
          </a:p>
          <a:p>
            <a:r>
              <a:rPr lang="es-ES_tradnl" dirty="0"/>
              <a:t>https://www.youtube.com/watch?v=IJfQr07r_FM</a:t>
            </a:r>
          </a:p>
        </p:txBody>
      </p:sp>
      <p:sp>
        <p:nvSpPr>
          <p:cNvPr id="2" name="Rectángulo 1">
            <a:extLst>
              <a:ext uri="{FF2B5EF4-FFF2-40B4-BE49-F238E27FC236}">
                <a16:creationId xmlns:a16="http://schemas.microsoft.com/office/drawing/2014/main" id="{355D94BE-6DE6-4F5C-890D-6E9686E0765C}"/>
              </a:ext>
            </a:extLst>
          </p:cNvPr>
          <p:cNvSpPr/>
          <p:nvPr/>
        </p:nvSpPr>
        <p:spPr>
          <a:xfrm>
            <a:off x="3735931" y="3244334"/>
            <a:ext cx="4837158" cy="646331"/>
          </a:xfrm>
          <a:prstGeom prst="rect">
            <a:avLst/>
          </a:prstGeom>
        </p:spPr>
        <p:txBody>
          <a:bodyPr wrap="none">
            <a:spAutoFit/>
          </a:bodyPr>
          <a:lstStyle/>
          <a:p>
            <a:pPr algn="ctr"/>
            <a:r>
              <a:rPr lang="es-PE" b="1" dirty="0"/>
              <a:t>Carlos </a:t>
            </a:r>
            <a:r>
              <a:rPr lang="es-PE" b="1" dirty="0" err="1"/>
              <a:t>CastilLo</a:t>
            </a:r>
            <a:r>
              <a:rPr lang="es-PE" b="1" dirty="0"/>
              <a:t> </a:t>
            </a:r>
            <a:r>
              <a:rPr lang="es-PE" b="1" dirty="0" err="1"/>
              <a:t>Fasanando</a:t>
            </a:r>
            <a:r>
              <a:rPr lang="es-PE" b="1" dirty="0"/>
              <a:t> </a:t>
            </a:r>
            <a:endParaRPr lang="es-ES_tradnl" b="1" dirty="0"/>
          </a:p>
          <a:p>
            <a:r>
              <a:rPr lang="es-ES_tradnl" dirty="0"/>
              <a:t>https://www.youtube.com/watch?v=MlxqUiCwAjg</a:t>
            </a:r>
          </a:p>
        </p:txBody>
      </p:sp>
    </p:spTree>
    <p:extLst>
      <p:ext uri="{BB962C8B-B14F-4D97-AF65-F5344CB8AC3E}">
        <p14:creationId xmlns:p14="http://schemas.microsoft.com/office/powerpoint/2010/main" val="1900640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203039" y="1227288"/>
            <a:ext cx="2574744" cy="369332"/>
          </a:xfrm>
          <a:prstGeom prst="rect">
            <a:avLst/>
          </a:prstGeom>
          <a:noFill/>
        </p:spPr>
        <p:txBody>
          <a:bodyPr wrap="none" rtlCol="0">
            <a:spAutoFit/>
          </a:bodyPr>
          <a:lstStyle/>
          <a:p>
            <a:r>
              <a:rPr lang="es-ES" dirty="0"/>
              <a:t>Segundo enlace de videos</a:t>
            </a:r>
          </a:p>
        </p:txBody>
      </p:sp>
      <p:sp>
        <p:nvSpPr>
          <p:cNvPr id="2" name="CuadroTexto 1">
            <a:extLst>
              <a:ext uri="{FF2B5EF4-FFF2-40B4-BE49-F238E27FC236}">
                <a16:creationId xmlns:a16="http://schemas.microsoft.com/office/drawing/2014/main" id="{1107E84E-7779-4D1E-A8CB-D766F8D6BF1A}"/>
              </a:ext>
            </a:extLst>
          </p:cNvPr>
          <p:cNvSpPr txBox="1"/>
          <p:nvPr/>
        </p:nvSpPr>
        <p:spPr>
          <a:xfrm>
            <a:off x="3617506" y="3076832"/>
            <a:ext cx="4841967" cy="646331"/>
          </a:xfrm>
          <a:prstGeom prst="rect">
            <a:avLst/>
          </a:prstGeom>
          <a:noFill/>
        </p:spPr>
        <p:txBody>
          <a:bodyPr wrap="none" rtlCol="0">
            <a:spAutoFit/>
          </a:bodyPr>
          <a:lstStyle/>
          <a:p>
            <a:pPr algn="ctr"/>
            <a:r>
              <a:rPr lang="es-PE" b="1" dirty="0"/>
              <a:t>Obed Gonzales </a:t>
            </a:r>
            <a:r>
              <a:rPr lang="es-PE" b="1" dirty="0" err="1"/>
              <a:t>Sanchez</a:t>
            </a:r>
            <a:r>
              <a:rPr lang="es-PE" b="1" dirty="0"/>
              <a:t>:</a:t>
            </a:r>
          </a:p>
          <a:p>
            <a:r>
              <a:rPr lang="es-ES_tradnl" dirty="0"/>
              <a:t>https://www.youtube.com/watch?v=e42pS1iSDEQ</a:t>
            </a:r>
          </a:p>
        </p:txBody>
      </p:sp>
      <p:sp>
        <p:nvSpPr>
          <p:cNvPr id="3" name="CuadroTexto 2">
            <a:extLst>
              <a:ext uri="{FF2B5EF4-FFF2-40B4-BE49-F238E27FC236}">
                <a16:creationId xmlns:a16="http://schemas.microsoft.com/office/drawing/2014/main" id="{E12F3287-30F8-4FBB-8801-96DF9B2A74EC}"/>
              </a:ext>
            </a:extLst>
          </p:cNvPr>
          <p:cNvSpPr txBox="1"/>
          <p:nvPr/>
        </p:nvSpPr>
        <p:spPr>
          <a:xfrm>
            <a:off x="3669508" y="2273644"/>
            <a:ext cx="4737964" cy="646331"/>
          </a:xfrm>
          <a:prstGeom prst="rect">
            <a:avLst/>
          </a:prstGeom>
          <a:noFill/>
        </p:spPr>
        <p:txBody>
          <a:bodyPr wrap="none" rtlCol="0">
            <a:spAutoFit/>
          </a:bodyPr>
          <a:lstStyle/>
          <a:p>
            <a:pPr algn="ctr"/>
            <a:r>
              <a:rPr lang="es-PE" b="1" dirty="0"/>
              <a:t>Bruno </a:t>
            </a:r>
            <a:r>
              <a:rPr lang="es-PE" b="1" dirty="0" err="1"/>
              <a:t>Galvan</a:t>
            </a:r>
            <a:r>
              <a:rPr lang="es-PE" b="1" dirty="0"/>
              <a:t> </a:t>
            </a:r>
            <a:r>
              <a:rPr lang="es-PE" b="1" dirty="0" err="1"/>
              <a:t>Garcia</a:t>
            </a:r>
            <a:endParaRPr lang="es-PE" b="1" dirty="0"/>
          </a:p>
          <a:p>
            <a:r>
              <a:rPr lang="es-ES_tradnl" dirty="0"/>
              <a:t>https://www.youtube.com/watch?v=qpivoop2SEo</a:t>
            </a:r>
          </a:p>
        </p:txBody>
      </p:sp>
      <p:sp>
        <p:nvSpPr>
          <p:cNvPr id="4" name="CuadroTexto 3">
            <a:extLst>
              <a:ext uri="{FF2B5EF4-FFF2-40B4-BE49-F238E27FC236}">
                <a16:creationId xmlns:a16="http://schemas.microsoft.com/office/drawing/2014/main" id="{F93E5B31-C374-49B2-BD99-2963D494D208}"/>
              </a:ext>
            </a:extLst>
          </p:cNvPr>
          <p:cNvSpPr txBox="1"/>
          <p:nvPr/>
        </p:nvSpPr>
        <p:spPr>
          <a:xfrm>
            <a:off x="3515932" y="3880020"/>
            <a:ext cx="4943541" cy="923330"/>
          </a:xfrm>
          <a:prstGeom prst="rect">
            <a:avLst/>
          </a:prstGeom>
          <a:noFill/>
        </p:spPr>
        <p:txBody>
          <a:bodyPr wrap="square" rtlCol="0">
            <a:spAutoFit/>
          </a:bodyPr>
          <a:lstStyle/>
          <a:p>
            <a:pPr algn="ctr"/>
            <a:r>
              <a:rPr lang="es-ES_tradnl" b="1" dirty="0"/>
              <a:t>Carlos Castillo </a:t>
            </a:r>
            <a:r>
              <a:rPr lang="es-ES_tradnl" b="1" dirty="0" err="1"/>
              <a:t>Fasanando</a:t>
            </a:r>
            <a:r>
              <a:rPr lang="es-ES_tradnl" dirty="0"/>
              <a:t> https://www.youtube.com/watch?v=RlRdiPcylfs&amp;feature=youtu.be</a:t>
            </a:r>
          </a:p>
        </p:txBody>
      </p:sp>
    </p:spTree>
    <p:extLst>
      <p:ext uri="{BB962C8B-B14F-4D97-AF65-F5344CB8AC3E}">
        <p14:creationId xmlns:p14="http://schemas.microsoft.com/office/powerpoint/2010/main" val="4053084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422239" y="1239988"/>
            <a:ext cx="1461234" cy="369332"/>
          </a:xfrm>
          <a:prstGeom prst="rect">
            <a:avLst/>
          </a:prstGeom>
          <a:noFill/>
        </p:spPr>
        <p:txBody>
          <a:bodyPr wrap="none" rtlCol="0">
            <a:spAutoFit/>
          </a:bodyPr>
          <a:lstStyle/>
          <a:p>
            <a:r>
              <a:rPr lang="es-ES" dirty="0"/>
              <a:t>FRONT END</a:t>
            </a:r>
          </a:p>
        </p:txBody>
      </p:sp>
      <p:sp>
        <p:nvSpPr>
          <p:cNvPr id="6" name="CuadroTexto 5"/>
          <p:cNvSpPr txBox="1"/>
          <p:nvPr/>
        </p:nvSpPr>
        <p:spPr>
          <a:xfrm>
            <a:off x="1168400" y="2044699"/>
            <a:ext cx="3111500" cy="3693319"/>
          </a:xfrm>
          <a:prstGeom prst="rect">
            <a:avLst/>
          </a:prstGeom>
          <a:noFill/>
        </p:spPr>
        <p:txBody>
          <a:bodyPr wrap="square" rtlCol="0">
            <a:spAutoFit/>
          </a:bodyPr>
          <a:lstStyle/>
          <a:p>
            <a:r>
              <a:rPr lang="es-ES" b="1" i="1" dirty="0">
                <a:effectLst>
                  <a:outerShdw blurRad="38100" dist="38100" dir="2700000" algn="tl">
                    <a:srgbClr val="000000">
                      <a:alpha val="43137"/>
                    </a:srgbClr>
                  </a:outerShdw>
                </a:effectLst>
              </a:rPr>
              <a:t>FINANZAS</a:t>
            </a:r>
          </a:p>
          <a:p>
            <a:r>
              <a:rPr lang="es-ES" b="1" dirty="0">
                <a:effectLst>
                  <a:outerShdw blurRad="38100" dist="38100" dir="2700000" algn="tl">
                    <a:srgbClr val="000000">
                      <a:alpha val="43137"/>
                    </a:srgbClr>
                  </a:outerShdw>
                </a:effectLst>
              </a:rPr>
              <a:t>REGISTRAR GASTOS</a:t>
            </a:r>
          </a:p>
          <a:p>
            <a:r>
              <a:rPr lang="es-ES" dirty="0"/>
              <a:t>EL USUARIO INGRESA EL GASTOS EN CADA SERVICIO Y LA FECHA DE REGISTRO, LUEGO SE CALCULA EL TOTAL PARA FINALMENTE PRESIONE EN GRABAR EL REGISTRO Y AUTOMATICAMENTE SE VISUALIZARA EN UNA TABLA QUE SE ENCUENTRA AL COSTADO.</a:t>
            </a:r>
          </a:p>
        </p:txBody>
      </p:sp>
      <p:pic>
        <p:nvPicPr>
          <p:cNvPr id="13" name="Imagen 12"/>
          <p:cNvPicPr>
            <a:picLocks noChangeAspect="1"/>
          </p:cNvPicPr>
          <p:nvPr/>
        </p:nvPicPr>
        <p:blipFill>
          <a:blip r:embed="rId2"/>
          <a:stretch>
            <a:fillRect/>
          </a:stretch>
        </p:blipFill>
        <p:spPr>
          <a:xfrm>
            <a:off x="5138713" y="2495254"/>
            <a:ext cx="4962574" cy="2792210"/>
          </a:xfrm>
          <a:prstGeom prst="rect">
            <a:avLst/>
          </a:prstGeom>
        </p:spPr>
      </p:pic>
    </p:spTree>
    <p:extLst>
      <p:ext uri="{BB962C8B-B14F-4D97-AF65-F5344CB8AC3E}">
        <p14:creationId xmlns:p14="http://schemas.microsoft.com/office/powerpoint/2010/main" val="531604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422239" y="1239988"/>
            <a:ext cx="1461234" cy="369332"/>
          </a:xfrm>
          <a:prstGeom prst="rect">
            <a:avLst/>
          </a:prstGeom>
          <a:noFill/>
        </p:spPr>
        <p:txBody>
          <a:bodyPr wrap="none" rtlCol="0">
            <a:spAutoFit/>
          </a:bodyPr>
          <a:lstStyle/>
          <a:p>
            <a:r>
              <a:rPr lang="es-ES" dirty="0"/>
              <a:t>FRONT END</a:t>
            </a:r>
          </a:p>
        </p:txBody>
      </p:sp>
      <p:sp>
        <p:nvSpPr>
          <p:cNvPr id="6" name="CuadroTexto 5"/>
          <p:cNvSpPr txBox="1"/>
          <p:nvPr/>
        </p:nvSpPr>
        <p:spPr>
          <a:xfrm>
            <a:off x="1155700" y="2044700"/>
            <a:ext cx="3556000" cy="3970318"/>
          </a:xfrm>
          <a:prstGeom prst="rect">
            <a:avLst/>
          </a:prstGeom>
          <a:noFill/>
        </p:spPr>
        <p:txBody>
          <a:bodyPr wrap="square" rtlCol="0">
            <a:spAutoFit/>
          </a:bodyPr>
          <a:lstStyle/>
          <a:p>
            <a:r>
              <a:rPr lang="es-ES" b="1" i="1" dirty="0">
                <a:effectLst>
                  <a:outerShdw blurRad="38100" dist="38100" dir="2700000" algn="tl">
                    <a:srgbClr val="000000">
                      <a:alpha val="43137"/>
                    </a:srgbClr>
                  </a:outerShdw>
                </a:effectLst>
              </a:rPr>
              <a:t>FINANZAS</a:t>
            </a:r>
          </a:p>
          <a:p>
            <a:r>
              <a:rPr lang="es-ES" b="1" dirty="0">
                <a:effectLst>
                  <a:outerShdw blurRad="38100" dist="38100" dir="2700000" algn="tl">
                    <a:srgbClr val="000000">
                      <a:alpha val="43137"/>
                    </a:srgbClr>
                  </a:outerShdw>
                </a:effectLst>
              </a:rPr>
              <a:t>REGISTRAR INGRESOS</a:t>
            </a:r>
          </a:p>
          <a:p>
            <a:r>
              <a:rPr lang="es-ES" dirty="0"/>
              <a:t>EL USUARIO SELECCIONA EL MOTIVO DE PAGO, LUEGO SE CALCULA EL TOTAL PARA CADA SERVICIO SELECCIONADO FINALMENTE SE SELECCIONA LA FECHA DE REGISTRO PARA LUEGO PRESIONAR EN GRABAR EL REGISTRO Y AUTOMATICAMENTE SE VISUALIZARA EN UNA TABLA QUE SE ENCUENTRA AL COSTADO</a:t>
            </a:r>
          </a:p>
        </p:txBody>
      </p:sp>
      <p:pic>
        <p:nvPicPr>
          <p:cNvPr id="2" name="Imagen 1"/>
          <p:cNvPicPr>
            <a:picLocks noChangeAspect="1"/>
          </p:cNvPicPr>
          <p:nvPr/>
        </p:nvPicPr>
        <p:blipFill>
          <a:blip r:embed="rId2"/>
          <a:stretch>
            <a:fillRect/>
          </a:stretch>
        </p:blipFill>
        <p:spPr>
          <a:xfrm>
            <a:off x="5547147" y="2394084"/>
            <a:ext cx="5616153" cy="3153418"/>
          </a:xfrm>
          <a:prstGeom prst="rect">
            <a:avLst/>
          </a:prstGeom>
        </p:spPr>
      </p:pic>
    </p:spTree>
    <p:extLst>
      <p:ext uri="{BB962C8B-B14F-4D97-AF65-F5344CB8AC3E}">
        <p14:creationId xmlns:p14="http://schemas.microsoft.com/office/powerpoint/2010/main" val="2448707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422239" y="1239988"/>
            <a:ext cx="1461234" cy="369332"/>
          </a:xfrm>
          <a:prstGeom prst="rect">
            <a:avLst/>
          </a:prstGeom>
          <a:noFill/>
        </p:spPr>
        <p:txBody>
          <a:bodyPr wrap="none" rtlCol="0">
            <a:spAutoFit/>
          </a:bodyPr>
          <a:lstStyle/>
          <a:p>
            <a:r>
              <a:rPr lang="es-ES" dirty="0"/>
              <a:t>FRONT END</a:t>
            </a:r>
          </a:p>
        </p:txBody>
      </p:sp>
      <p:sp>
        <p:nvSpPr>
          <p:cNvPr id="6" name="CuadroTexto 5"/>
          <p:cNvSpPr txBox="1"/>
          <p:nvPr/>
        </p:nvSpPr>
        <p:spPr>
          <a:xfrm>
            <a:off x="1333500" y="2133600"/>
            <a:ext cx="3035300" cy="3416320"/>
          </a:xfrm>
          <a:prstGeom prst="rect">
            <a:avLst/>
          </a:prstGeom>
          <a:noFill/>
        </p:spPr>
        <p:txBody>
          <a:bodyPr wrap="square" rtlCol="0">
            <a:spAutoFit/>
          </a:bodyPr>
          <a:lstStyle/>
          <a:p>
            <a:r>
              <a:rPr lang="es-ES" b="1" dirty="0">
                <a:effectLst>
                  <a:outerShdw blurRad="38100" dist="38100" dir="2700000" algn="tl">
                    <a:srgbClr val="000000">
                      <a:alpha val="43137"/>
                    </a:srgbClr>
                  </a:outerShdw>
                </a:effectLst>
              </a:rPr>
              <a:t>REGISTRAR PROPIETARIOS</a:t>
            </a:r>
          </a:p>
          <a:p>
            <a:r>
              <a:rPr lang="es-ES" dirty="0"/>
              <a:t>EL USUARIO DEBE REGISTRAR LOS DATOS DEL PROPIETARIO Y LUEGO PRESIONAR EN GRABAR AUTOMATICAMENTE EL REGISTRO SE VISUALIZARA EN LA SECCION DE INMUEBLES PARA SU RESPECTIVO REGISTRO DE PROPIEDAD.</a:t>
            </a:r>
          </a:p>
        </p:txBody>
      </p:sp>
      <p:pic>
        <p:nvPicPr>
          <p:cNvPr id="7" name="Imagen 6"/>
          <p:cNvPicPr/>
          <p:nvPr/>
        </p:nvPicPr>
        <p:blipFill>
          <a:blip r:embed="rId2">
            <a:extLst>
              <a:ext uri="{28A0092B-C50C-407E-A947-70E740481C1C}">
                <a14:useLocalDpi xmlns:a14="http://schemas.microsoft.com/office/drawing/2010/main" val="0"/>
              </a:ext>
            </a:extLst>
          </a:blip>
          <a:stretch>
            <a:fillRect/>
          </a:stretch>
        </p:blipFill>
        <p:spPr>
          <a:xfrm>
            <a:off x="5307938" y="2133600"/>
            <a:ext cx="5474361" cy="3302000"/>
          </a:xfrm>
          <a:prstGeom prst="rect">
            <a:avLst/>
          </a:prstGeom>
        </p:spPr>
      </p:pic>
    </p:spTree>
    <p:extLst>
      <p:ext uri="{BB962C8B-B14F-4D97-AF65-F5344CB8AC3E}">
        <p14:creationId xmlns:p14="http://schemas.microsoft.com/office/powerpoint/2010/main" val="253927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422239" y="1239988"/>
            <a:ext cx="1461234" cy="369332"/>
          </a:xfrm>
          <a:prstGeom prst="rect">
            <a:avLst/>
          </a:prstGeom>
          <a:noFill/>
        </p:spPr>
        <p:txBody>
          <a:bodyPr wrap="none" rtlCol="0">
            <a:spAutoFit/>
          </a:bodyPr>
          <a:lstStyle/>
          <a:p>
            <a:r>
              <a:rPr lang="es-ES" dirty="0"/>
              <a:t>FRONT END</a:t>
            </a:r>
          </a:p>
        </p:txBody>
      </p:sp>
      <p:sp>
        <p:nvSpPr>
          <p:cNvPr id="6" name="CuadroTexto 5"/>
          <p:cNvSpPr txBox="1"/>
          <p:nvPr/>
        </p:nvSpPr>
        <p:spPr>
          <a:xfrm>
            <a:off x="1155700" y="2133600"/>
            <a:ext cx="3009900" cy="3693319"/>
          </a:xfrm>
          <a:prstGeom prst="rect">
            <a:avLst/>
          </a:prstGeom>
          <a:noFill/>
        </p:spPr>
        <p:txBody>
          <a:bodyPr wrap="square" rtlCol="0">
            <a:spAutoFit/>
          </a:bodyPr>
          <a:lstStyle/>
          <a:p>
            <a:r>
              <a:rPr lang="es-ES" b="1" dirty="0">
                <a:effectLst>
                  <a:outerShdw blurRad="38100" dist="38100" dir="2700000" algn="tl">
                    <a:srgbClr val="000000">
                      <a:alpha val="43137"/>
                    </a:srgbClr>
                  </a:outerShdw>
                </a:effectLst>
              </a:rPr>
              <a:t>GESTION DE INMUBLES</a:t>
            </a:r>
          </a:p>
          <a:p>
            <a:endParaRPr lang="es-ES" b="1" dirty="0">
              <a:effectLst>
                <a:outerShdw blurRad="38100" dist="38100" dir="2700000" algn="tl">
                  <a:srgbClr val="000000">
                    <a:alpha val="43137"/>
                  </a:srgbClr>
                </a:outerShdw>
              </a:effectLst>
            </a:endParaRPr>
          </a:p>
          <a:p>
            <a:r>
              <a:rPr lang="es-ES" b="1" dirty="0">
                <a:effectLst>
                  <a:outerShdw blurRad="38100" dist="38100" dir="2700000" algn="tl">
                    <a:srgbClr val="000000">
                      <a:alpha val="43137"/>
                    </a:srgbClr>
                  </a:outerShdw>
                </a:effectLst>
              </a:rPr>
              <a:t>-REGISTRAR INMUEBLE	</a:t>
            </a:r>
          </a:p>
          <a:p>
            <a:r>
              <a:rPr lang="es-ES" dirty="0"/>
              <a:t>EL USUARIO REGISTRA UN INMUBLE ESPECIFICANDO LA TORRE Y EL PISO DONDE QUEDA UBICADO, TAMBIEN SE ESPECIFICA LA FECHA DE REGISTRO  PARA LUEGO PRESIONAR EN GRABAR .EL REGISTRO SE VISUALISARA EN LA TABLA DEL COSTADO</a:t>
            </a:r>
          </a:p>
        </p:txBody>
      </p:sp>
      <p:pic>
        <p:nvPicPr>
          <p:cNvPr id="8" name="Imagen 7"/>
          <p:cNvPicPr/>
          <p:nvPr/>
        </p:nvPicPr>
        <p:blipFill>
          <a:blip r:embed="rId2">
            <a:extLst>
              <a:ext uri="{28A0092B-C50C-407E-A947-70E740481C1C}">
                <a14:useLocalDpi xmlns:a14="http://schemas.microsoft.com/office/drawing/2010/main" val="0"/>
              </a:ext>
            </a:extLst>
          </a:blip>
          <a:stretch>
            <a:fillRect/>
          </a:stretch>
        </p:blipFill>
        <p:spPr>
          <a:xfrm>
            <a:off x="4856480" y="2371963"/>
            <a:ext cx="5963920" cy="3454956"/>
          </a:xfrm>
          <a:prstGeom prst="rect">
            <a:avLst/>
          </a:prstGeom>
        </p:spPr>
      </p:pic>
    </p:spTree>
    <p:extLst>
      <p:ext uri="{BB962C8B-B14F-4D97-AF65-F5344CB8AC3E}">
        <p14:creationId xmlns:p14="http://schemas.microsoft.com/office/powerpoint/2010/main" val="135800030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TM10001114[[fn=Galería]]</Template>
  <TotalTime>488</TotalTime>
  <Words>494</Words>
  <Application>Microsoft Office PowerPoint</Application>
  <PresentationFormat>Panorámica</PresentationFormat>
  <Paragraphs>58</Paragraphs>
  <Slides>13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Aharoni</vt:lpstr>
      <vt:lpstr>Arial</vt:lpstr>
      <vt:lpstr>Calibri</vt:lpstr>
      <vt:lpstr>Gill Sans MT</vt:lpstr>
      <vt:lpstr>Times New Roman</vt:lpstr>
      <vt:lpstr>Wingdings</vt:lpstr>
      <vt:lpstr>Gallery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Alumno</dc:creator>
  <cp:lastModifiedBy>Juan</cp:lastModifiedBy>
  <cp:revision>26</cp:revision>
  <dcterms:created xsi:type="dcterms:W3CDTF">2017-06-07T21:34:14Z</dcterms:created>
  <dcterms:modified xsi:type="dcterms:W3CDTF">2017-10-03T16:49:19Z</dcterms:modified>
</cp:coreProperties>
</file>